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281" r:id="rId5"/>
    <p:sldId id="1198" r:id="rId6"/>
    <p:sldId id="1199" r:id="rId7"/>
    <p:sldId id="1192" r:id="rId8"/>
    <p:sldId id="1193" r:id="rId9"/>
    <p:sldId id="1194" r:id="rId10"/>
    <p:sldId id="1208" r:id="rId11"/>
    <p:sldId id="1209" r:id="rId12"/>
    <p:sldId id="1196" r:id="rId13"/>
    <p:sldId id="1201" r:id="rId14"/>
    <p:sldId id="1202" r:id="rId15"/>
    <p:sldId id="1197" r:id="rId16"/>
    <p:sldId id="1203" r:id="rId17"/>
    <p:sldId id="1207" r:id="rId18"/>
    <p:sldId id="1206" r:id="rId19"/>
    <p:sldId id="1205" r:id="rId20"/>
    <p:sldId id="1204" r:id="rId21"/>
    <p:sldId id="941" r:id="rId22"/>
  </p:sldIdLst>
  <p:sldSz cx="18288000" cy="10287000"/>
  <p:notesSz cx="6858000" cy="9144000"/>
  <p:embeddedFontLst>
    <p:embeddedFont>
      <p:font typeface="Poppins Light" panose="020B0502040204020203" pitchFamily="2" charset="0"/>
      <p:regular r:id="rId25"/>
      <p:italic r:id="rId26"/>
    </p:embeddedFont>
    <p:embeddedFont>
      <p:font typeface="Poppins Medium Bold" panose="020B0604020202020204" charset="0"/>
      <p:regular r:id="rId27"/>
      <p:bold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EEA0B-A599-486C-B237-93E295BB6435}" v="59" dt="2025-05-10T18:57:16.158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6" autoAdjust="0"/>
    <p:restoredTop sz="94660"/>
  </p:normalViewPr>
  <p:slideViewPr>
    <p:cSldViewPr snapToGrid="0">
      <p:cViewPr varScale="1">
        <p:scale>
          <a:sx n="39" d="100"/>
          <a:sy n="39" d="100"/>
        </p:scale>
        <p:origin x="11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E1BD54-6AB7-EC32-860D-E4AC508474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F5E22-938B-82CD-7E81-8D90957659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7E71D-190A-4881-9444-7B7A12F083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B25A5-04FE-CEF3-CAEE-E7FB68640D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67C26-AB2D-256A-D65F-E491BF93D0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41220-740F-4FEF-9881-A6FBDFE184C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4502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730A-E917-4550-A6F6-1E0A6D0572EF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8CDC4-7BDB-4975-814C-60E05AB3C02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038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623E6-1952-FC74-1B71-658217C96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2D6F5-3B79-9BA5-F50D-FF85292B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BCF32-EA3C-C30A-86E3-D79653D1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1034-44AA-EF2A-BD8C-571F553F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DE5A-4A5B-28DA-DCD9-1B8703C0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58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CBDE-662E-EF0E-A67C-70E08A4D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A6E91-DEC7-A5F4-A23B-BFB24044F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4EA5-3D25-70EC-CC20-8C21D7A4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4D3F3-152B-B4C4-1078-EB1F6240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E02A8-BA85-143B-E9FA-040F21BD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75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17D10-3799-B37D-0645-0A52F3699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1858D-4AA1-E882-B33A-200E303A9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24C2-23A4-ED26-8E8A-31EE8664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883D-C713-CF1A-8CC6-7E9BC5D0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6590-E4DE-18C1-DAC5-0D11CD2D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074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AC08-159D-88E3-BA96-4A2C8E90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78208-B8E2-F9E2-6009-86A74702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0E7B9-F712-D69C-0413-CB782FB9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77A80-552A-EC08-95DC-D675D5D3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461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E37F-F182-FD6C-3E61-0C2B5C50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F5AFB-B49D-53F1-C238-7C12C121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FFCED-A3D5-CE61-38AD-29AEFBCB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A8A16-FCC7-9E9A-B01B-C632A164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CFFE-7E6D-1FEB-BEF7-BE1340A1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1D76-B30D-BCC6-8297-19DA3639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FDD1-17ED-9B8B-E720-3004D053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6E47-2D06-643D-AA0D-770C2A3B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4B4B0-4B50-F333-E1F6-05D0F79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68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8352-A149-3101-0800-80C5DD35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996AA-C3C9-813A-CB90-F3E0DFAF7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3EE3-21E7-B00E-F0CA-12839797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EB2FD-4C5A-208F-DB0A-2A35EA6B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F9A90-6783-95BC-D2F5-79CF45D5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318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9783-F59A-9638-3A9D-5985111F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FED4-554D-5F74-9231-44BF49F9D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A3FF-B45B-696F-C37A-4ABB4412A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97FDD-6F74-BDA1-312A-55AD438A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DCF6A-2C5A-FAC1-0094-11CCE585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B0FD-135A-BE73-58FD-2856730F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3910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CEE1-A9B3-B366-1F03-770CC2B4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ACEB6-E552-6930-2803-6EB15042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A28F7-FE7F-2AEB-5A4F-C436895B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FD68A-FD55-F227-6720-C70D82461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BA3E1-DF73-B538-7443-CBBE1C538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7541C-7A8B-FBE3-3E35-F6B802A7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311DA-F4E9-DF36-764F-86F5E4D3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61224-A2A1-E5C0-A76C-57CF74E5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054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C9B2-73AD-1B6F-A0D2-E7A7039B7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1B781-0D95-9746-02F8-F089DAC3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84830-AB0D-3031-D985-2CE03765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22F37-2AF0-622C-83E5-A4A8EAB8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632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7B0AB-4D98-6761-6F6D-E8D4B1A5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90B71D-71D0-7803-3098-CD3F5513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EF0BF-525C-DD83-3D1F-23D5B023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25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F71B-A02A-C547-01F3-6E7F7727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B6EE-D2EB-7AB3-BDE0-853072F2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75094-7195-8CF9-EC58-D2405E092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68A85-E437-6B4F-05AC-3AB5B905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15C08-BAE2-384F-7661-2CF734C3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13C6-79C1-2BB0-CCBB-DF5739E7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491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C85E-94F3-2861-12B1-1F19F4EC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2A7A3-837F-CBC2-8D6B-20EBD8907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5489C-ED41-F5FE-C15D-92C352BD0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00AFE-A687-2C24-F967-49EA1542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85B5D-6F0B-D81B-8282-4B10723B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D6C7C-A9ED-D91B-ACEA-91BD988B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061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54499-BCD4-1EF7-93D5-2BE68D5B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C0DB-13D4-BEB7-8865-C4660180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521A9-D9F0-76FA-EB52-216419BCC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C15E-2F38-44E8-A49E-BDD69F017522}" type="datetimeFigureOut">
              <a:rPr lang="en-IL" smtClean="0"/>
              <a:t>11/05/2025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1140D-F835-8C9E-85E2-37BCB8E0D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891C-401B-93DE-BC97-AC1323B2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0725-E4A7-45FC-84CC-B03A8CF459D1}" type="slidenum">
              <a:rPr lang="en-IL" smtClean="0"/>
              <a:t>‹#›</a:t>
            </a:fld>
            <a:endParaRPr lang="en-IL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FEF65C9-F3AD-0FDB-9ADF-7339A1544816}"/>
              </a:ext>
            </a:extLst>
          </p:cNvPr>
          <p:cNvSpPr/>
          <p:nvPr userDrawn="1"/>
        </p:nvSpPr>
        <p:spPr>
          <a:xfrm>
            <a:off x="0" y="0"/>
            <a:ext cx="2700546" cy="1200150"/>
          </a:xfrm>
          <a:custGeom>
            <a:avLst/>
            <a:gdLst/>
            <a:ahLst/>
            <a:cxnLst/>
            <a:rect l="l" t="t" r="r" b="b"/>
            <a:pathLst>
              <a:path w="3942825" h="1745440">
                <a:moveTo>
                  <a:pt x="0" y="0"/>
                </a:moveTo>
                <a:lnTo>
                  <a:pt x="3942825" y="0"/>
                </a:lnTo>
                <a:lnTo>
                  <a:pt x="3942825" y="1745440"/>
                </a:lnTo>
                <a:lnTo>
                  <a:pt x="0" y="17454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73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rpath.global/" TargetMode="External"/><Relationship Id="rId2" Type="http://schemas.openxmlformats.org/officeDocument/2006/relationships/hyperlink" Target="http://www.or-hof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strandallianc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84078" y="9558607"/>
            <a:ext cx="14072461" cy="524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8"/>
              </a:lnSpc>
            </a:pPr>
            <a:r>
              <a:rPr lang="en-US" sz="3099" dirty="0">
                <a:solidFill>
                  <a:srgbClr val="000000"/>
                </a:solidFill>
                <a:latin typeface="Poppins Light"/>
                <a:hlinkClick r:id="rId2"/>
              </a:rPr>
              <a:t>www.or-hof.com</a:t>
            </a:r>
            <a:r>
              <a:rPr lang="en-US" sz="3099" dirty="0">
                <a:solidFill>
                  <a:srgbClr val="000000"/>
                </a:solidFill>
                <a:latin typeface="Poppins Light"/>
              </a:rPr>
              <a:t> ; </a:t>
            </a:r>
            <a:r>
              <a:rPr lang="en-US" sz="3099" dirty="0">
                <a:solidFill>
                  <a:srgbClr val="000000"/>
                </a:solidFill>
                <a:latin typeface="Poppins Light"/>
                <a:hlinkClick r:id="rId3"/>
              </a:rPr>
              <a:t>www.clearpath.global</a:t>
            </a:r>
            <a:r>
              <a:rPr lang="en-US" sz="3099" dirty="0">
                <a:solidFill>
                  <a:srgbClr val="000000"/>
                </a:solidFill>
                <a:latin typeface="Poppins Light"/>
              </a:rPr>
              <a:t>; </a:t>
            </a:r>
            <a:r>
              <a:rPr lang="en-US" sz="3099" dirty="0">
                <a:solidFill>
                  <a:srgbClr val="000000"/>
                </a:solidFill>
                <a:latin typeface="Poppins Light"/>
                <a:hlinkClick r:id="rId4"/>
              </a:rPr>
              <a:t>www.strandalliance.com</a:t>
            </a:r>
            <a:r>
              <a:rPr lang="en-US" sz="3099" dirty="0">
                <a:solidFill>
                  <a:srgbClr val="000000"/>
                </a:solidFill>
                <a:latin typeface="Poppins Light"/>
              </a:rPr>
              <a:t>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60760" y="1573079"/>
            <a:ext cx="12843162" cy="587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he-IL" sz="7200" dirty="0">
                <a:solidFill>
                  <a:srgbClr val="1323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האם אני מסכים? 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</a:pPr>
            <a:r>
              <a:rPr lang="he-IL" sz="7200" dirty="0">
                <a:solidFill>
                  <a:srgbClr val="1323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מחשבות על גילוי הדעת של הרשות להגנת הפרטיות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4400" dirty="0">
                <a:solidFill>
                  <a:srgbClr val="1323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עו"ד דן אור-חוף</a:t>
            </a:r>
            <a:endParaRPr lang="en-US" sz="7200" dirty="0">
              <a:solidFill>
                <a:srgbClr val="1323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22A822B6-453E-64C4-7BB3-4CA232010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with blue letters&#10;&#10;Description automatically generated">
            <a:extLst>
              <a:ext uri="{FF2B5EF4-FFF2-40B4-BE49-F238E27FC236}">
                <a16:creationId xmlns:a16="http://schemas.microsoft.com/office/drawing/2014/main" id="{CF7EC3FF-EEA2-8FB8-BED3-689EEAD856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E048D-7D22-C5CF-8A8C-633C4BB04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E651-8B62-196D-D157-7ADED187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70B4-B4D7-7924-43CB-BAB08333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738438"/>
            <a:ext cx="17360538" cy="6527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0" indent="0" algn="r" rtl="1">
              <a:buNone/>
            </a:pPr>
            <a:endParaRPr lang="he-IL" sz="4000" dirty="0"/>
          </a:p>
          <a:p>
            <a:pPr algn="r" rtl="1"/>
            <a:endParaRPr lang="en-US" sz="4000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6ED277C3-46BB-80D9-FE1D-EE5595A91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DD5AA1CF-5FDD-EF2C-5E3C-B2F7B88A3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lective focus photo of brown and blue hourglass on stones">
            <a:extLst>
              <a:ext uri="{FF2B5EF4-FFF2-40B4-BE49-F238E27FC236}">
                <a16:creationId xmlns:a16="http://schemas.microsoft.com/office/drawing/2014/main" id="{F3F0FFEC-1453-B3FE-0B7A-E1052AA8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5133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BF403-EE05-9ACD-CB18-CFB409028FE9}"/>
              </a:ext>
            </a:extLst>
          </p:cNvPr>
          <p:cNvSpPr txBox="1"/>
          <p:nvPr/>
        </p:nvSpPr>
        <p:spPr>
          <a:xfrm>
            <a:off x="1786971" y="717237"/>
            <a:ext cx="14805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dirty="0">
                <a:solidFill>
                  <a:schemeClr val="bg1"/>
                </a:solidFill>
              </a:rPr>
              <a:t>תזמון  עיתות מלחמה + היערכות לתיקון 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B987-ED5C-5070-4148-C78DFB0F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 wooden stand with black background">
            <a:extLst>
              <a:ext uri="{FF2B5EF4-FFF2-40B4-BE49-F238E27FC236}">
                <a16:creationId xmlns:a16="http://schemas.microsoft.com/office/drawing/2014/main" id="{925E51F5-762D-7729-FC88-45F9AD51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0"/>
            <a:ext cx="182146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605D7-6C5C-E890-F53B-BC5DB81F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היחס לחוק</a:t>
            </a:r>
            <a:br>
              <a:rPr lang="he-IL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he-IL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תיקון 13 / הגדרות + בסיסי עיבוד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D9E5-281A-7041-5AC7-802EC0CB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738438"/>
            <a:ext cx="17360538" cy="6527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0" indent="0" algn="r" rtl="1">
              <a:buNone/>
            </a:pPr>
            <a:endParaRPr lang="he-IL" sz="4000" dirty="0"/>
          </a:p>
          <a:p>
            <a:pPr algn="r" rt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846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91BD-32E1-0A86-F01F-6054D682F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7519-D83B-7E2A-EC4C-6B34AA40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72" y="3383878"/>
            <a:ext cx="15773400" cy="1989137"/>
          </a:xfrm>
        </p:spPr>
        <p:txBody>
          <a:bodyPr>
            <a:normAutofit/>
          </a:bodyPr>
          <a:lstStyle/>
          <a:p>
            <a:pPr algn="ctr"/>
            <a:r>
              <a:rPr lang="he-IL" sz="7200" dirty="0">
                <a:latin typeface="+mn-lt"/>
                <a:ea typeface="+mn-ea"/>
                <a:cs typeface="+mn-cs"/>
              </a:rPr>
              <a:t>האם אפשר אחרת? </a:t>
            </a:r>
            <a:endParaRPr lang="en-US" sz="7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CCA0D16C-023F-31EB-F96F-80A94D74F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5B9C20BE-281B-4F0D-CFC5-3A78DA530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48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D3A6-395C-4C4B-09A4-16F056080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FCFE-CABD-EE9F-346A-C84DEB36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63" y="255790"/>
            <a:ext cx="15773400" cy="1989137"/>
          </a:xfrm>
        </p:spPr>
        <p:txBody>
          <a:bodyPr>
            <a:normAutofit/>
          </a:bodyPr>
          <a:lstStyle/>
          <a:p>
            <a:pPr algn="ctr" rtl="1"/>
            <a:r>
              <a:rPr lang="he-IL" sz="8000" dirty="0">
                <a:latin typeface="+mn-lt"/>
                <a:ea typeface="+mn-ea"/>
                <a:cs typeface="+mn-cs"/>
              </a:rPr>
              <a:t>חלופות</a:t>
            </a:r>
            <a:endParaRPr lang="en-US" sz="8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4659-8E2D-F701-F205-A85B0B6E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1" y="2411845"/>
            <a:ext cx="17360538" cy="4378204"/>
          </a:xfrm>
        </p:spPr>
        <p:txBody>
          <a:bodyPr>
            <a:normAutofit lnSpcReduction="10000"/>
          </a:bodyPr>
          <a:lstStyle/>
          <a:p>
            <a:pPr marL="1143000" indent="-11430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6400" dirty="0"/>
              <a:t>להקשיח עמדות</a:t>
            </a:r>
            <a:r>
              <a:rPr lang="en-US" sz="6400" dirty="0"/>
              <a:t> </a:t>
            </a:r>
            <a:r>
              <a:rPr lang="he-IL" sz="6400" dirty="0"/>
              <a:t>(השפעה/ודאות)</a:t>
            </a:r>
          </a:p>
          <a:p>
            <a:pPr marL="1143000" indent="-11430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6400" dirty="0"/>
              <a:t>להניח להסכמה (עד שיחוקקו בסיסי עיבוד נוספים)</a:t>
            </a:r>
          </a:p>
          <a:p>
            <a:pPr marL="1143000" indent="-11430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6400" dirty="0"/>
              <a:t>לפתח בסיס חלופי (דורש תעוזה)</a:t>
            </a:r>
            <a:endParaRPr lang="en-US" sz="4000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88B17207-5CD6-4E93-D119-100BF13AF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FB5AC671-83F3-D985-5A77-A92BB962A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0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AFE8E-F3A6-F60B-B5B8-FBA79C66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C467C2-303E-D171-A54B-D777A169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06" y="1116178"/>
            <a:ext cx="16156587" cy="3647707"/>
          </a:xfrm>
          <a:prstGeom prst="rect">
            <a:avLst/>
          </a:prstGeom>
        </p:spPr>
      </p:pic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104DE44C-E6E0-470C-E269-1A9E557EF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FB3C87CF-FE3D-40CD-A1D2-93B5DA73D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5976A-5111-60CB-D3D6-5A991A86E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98" y="5042369"/>
            <a:ext cx="5656580" cy="21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081D4-42C0-649F-DB8A-A9C60856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896164-D78A-3582-BBA5-316811D24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4" y="1270913"/>
            <a:ext cx="17459972" cy="5799641"/>
          </a:xfrm>
          <a:prstGeom prst="rect">
            <a:avLst/>
          </a:prstGeom>
        </p:spPr>
      </p:pic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0C67AC8C-7B99-A74A-49E6-CB9528241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C7BD339C-A490-AD2F-B4D2-D15BF6809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98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E67A-0581-1289-129F-DC9768BA1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E09DFA-3E4B-A929-8095-58249FF2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17" y="1116178"/>
            <a:ext cx="11945566" cy="4273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C447-8665-25AE-C173-70986693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00" y="5673086"/>
            <a:ext cx="17360538" cy="4378204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he-IL" sz="4800" dirty="0"/>
              <a:t>"</a:t>
            </a:r>
            <a:r>
              <a:rPr lang="he-IL" sz="4800" i="1" dirty="0"/>
              <a:t>גם כריית מידע אישי מרשת האינטרנט (</a:t>
            </a:r>
            <a:r>
              <a:rPr lang="en-US" sz="4800" i="1" dirty="0"/>
              <a:t>scraping</a:t>
            </a:r>
            <a:r>
              <a:rPr lang="he-IL" sz="4800" i="1" dirty="0"/>
              <a:t>) לצורך עיבודו במערכת בינה מלאכותית, לרבות למטרת אימון האלגוריתם, כרוכה בפגיעה אסורה בפרטיות, לא ניתנה לכך הסכמה מדעת של נושא המידע</a:t>
            </a:r>
            <a:r>
              <a:rPr lang="he-IL" sz="4800" dirty="0"/>
              <a:t>"</a:t>
            </a:r>
            <a:endParaRPr lang="he-IL" sz="4000" dirty="0"/>
          </a:p>
          <a:p>
            <a:pPr algn="r" rtl="1"/>
            <a:endParaRPr lang="en-US" sz="4000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1C956DE1-3C0F-B3A0-F05D-29AB26858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7B0E875F-1496-C62C-1CE0-208A2A701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6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6CAB-F128-F3F0-9475-2DFC62B0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4149-A17C-6BA2-21D8-0578DDA9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63" y="255790"/>
            <a:ext cx="15773400" cy="1989137"/>
          </a:xfrm>
        </p:spPr>
        <p:txBody>
          <a:bodyPr>
            <a:normAutofit/>
          </a:bodyPr>
          <a:lstStyle/>
          <a:p>
            <a:pPr algn="ctr" rtl="1"/>
            <a:r>
              <a:rPr lang="he-IL" sz="6000" dirty="0">
                <a:latin typeface="+mn-lt"/>
                <a:ea typeface="+mn-ea"/>
                <a:cs typeface="+mn-cs"/>
              </a:rPr>
              <a:t>בסיס עיבוד מידע חלופי</a:t>
            </a:r>
            <a:endParaRPr lang="en-US" sz="6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3A72-F55E-6AFB-7A69-1128952C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1" y="2411845"/>
            <a:ext cx="17360538" cy="4378204"/>
          </a:xfrm>
        </p:spPr>
        <p:txBody>
          <a:bodyPr>
            <a:normAutofit/>
          </a:bodyPr>
          <a:lstStyle/>
          <a:p>
            <a:pPr marL="0" indent="0" algn="just" rtl="1">
              <a:spcBef>
                <a:spcPts val="750"/>
              </a:spcBef>
              <a:buNone/>
            </a:pPr>
            <a:r>
              <a:rPr lang="en-US" sz="5400" b="0" i="1" dirty="0">
                <a:solidFill>
                  <a:srgbClr val="000000"/>
                </a:solidFill>
                <a:effectLst/>
                <a:latin typeface="Arimo"/>
              </a:rPr>
              <a:t>“</a:t>
            </a:r>
            <a:r>
              <a:rPr lang="he-IL" sz="5400" b="0" i="1" dirty="0">
                <a:solidFill>
                  <a:srgbClr val="000000"/>
                </a:solidFill>
                <a:effectLst/>
                <a:latin typeface="Arimo"/>
              </a:rPr>
              <a:t>18.במשפט פלילי, אזרחי או מינהלי בשל פגיעה בפרטיות תהא זו הגנה טובה אם נתקיימה אחת מאלה:</a:t>
            </a:r>
            <a:endParaRPr lang="he-IL" sz="8800" b="0" i="1" dirty="0">
              <a:solidFill>
                <a:srgbClr val="000000"/>
              </a:solidFill>
              <a:effectLst/>
              <a:latin typeface="Arimo"/>
            </a:endParaRPr>
          </a:p>
          <a:p>
            <a:pPr marL="0" indent="0" algn="r" rtl="1">
              <a:buNone/>
            </a:pPr>
            <a:r>
              <a:rPr lang="he-IL" sz="5400" b="0" i="1" dirty="0">
                <a:solidFill>
                  <a:srgbClr val="000000"/>
                </a:solidFill>
                <a:effectLst/>
                <a:latin typeface="Arimo"/>
              </a:rPr>
              <a:t>(2)הנתבע או הנאשם עשה את הפגיעה בתום לב באחת הנסיבות האלה:</a:t>
            </a:r>
          </a:p>
          <a:p>
            <a:pPr marL="0" indent="0" algn="r" rtl="1">
              <a:buNone/>
            </a:pPr>
            <a:r>
              <a:rPr lang="he-IL" sz="5400" b="0" i="1" dirty="0">
                <a:solidFill>
                  <a:srgbClr val="000000"/>
                </a:solidFill>
                <a:effectLst/>
                <a:latin typeface="Arimo"/>
              </a:rPr>
              <a:t>(ג)הפגיעה נעשתה לשם </a:t>
            </a:r>
            <a:r>
              <a:rPr lang="he-IL" sz="5400" b="0" i="1" u="sng" dirty="0">
                <a:solidFill>
                  <a:srgbClr val="000000"/>
                </a:solidFill>
                <a:effectLst/>
                <a:latin typeface="Arimo"/>
              </a:rPr>
              <a:t>הגנה על ענין אישי כשר של הפוגע</a:t>
            </a:r>
            <a:r>
              <a:rPr lang="he-IL" sz="5400" b="0" i="1" dirty="0">
                <a:solidFill>
                  <a:srgbClr val="000000"/>
                </a:solidFill>
                <a:effectLst/>
                <a:latin typeface="Arimo"/>
              </a:rPr>
              <a:t>;</a:t>
            </a:r>
            <a:r>
              <a:rPr lang="en-US" sz="5400" b="0" i="1" dirty="0">
                <a:solidFill>
                  <a:srgbClr val="000000"/>
                </a:solidFill>
                <a:effectLst/>
                <a:latin typeface="Arimo"/>
              </a:rPr>
              <a:t>"</a:t>
            </a:r>
            <a:endParaRPr lang="he-IL" sz="5400" b="0" i="1" dirty="0">
              <a:solidFill>
                <a:srgbClr val="000000"/>
              </a:solidFill>
              <a:effectLst/>
              <a:latin typeface="Arimo"/>
            </a:endParaRPr>
          </a:p>
          <a:p>
            <a:pPr marL="0" indent="0" algn="r" rtl="1">
              <a:buNone/>
            </a:pPr>
            <a:endParaRPr lang="he-IL" sz="7200" i="1" dirty="0"/>
          </a:p>
          <a:p>
            <a:pPr algn="r" rtl="1"/>
            <a:endParaRPr lang="en-US" sz="4400" i="1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D56C3728-9C34-D6FB-1EE3-8C000086E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80277733-62EB-DB81-CB7C-B39F85AE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50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02696" y="2843110"/>
            <a:ext cx="10535874" cy="394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43"/>
              </a:lnSpc>
              <a:spcBef>
                <a:spcPct val="0"/>
              </a:spcBef>
            </a:pPr>
            <a:r>
              <a:rPr lang="he-IL" sz="11500" dirty="0">
                <a:latin typeface="Poppins Medium Bold"/>
              </a:rPr>
              <a:t>תודה!</a:t>
            </a:r>
            <a:endParaRPr lang="en-US" sz="11500" dirty="0">
              <a:latin typeface="Poppins Medium Bold"/>
            </a:endParaRPr>
          </a:p>
          <a:p>
            <a:pPr algn="ctr" rtl="1">
              <a:lnSpc>
                <a:spcPts val="16743"/>
              </a:lnSpc>
              <a:spcBef>
                <a:spcPct val="0"/>
              </a:spcBef>
            </a:pPr>
            <a:r>
              <a:rPr lang="he-IL" sz="6600" dirty="0">
                <a:latin typeface="Poppins Medium Bold"/>
              </a:rPr>
              <a:t>דן אור-חוף</a:t>
            </a:r>
            <a:endParaRPr lang="en-US" sz="13800" dirty="0">
              <a:latin typeface="Poppins Medium Bold"/>
            </a:endParaRPr>
          </a:p>
        </p:txBody>
      </p:sp>
      <p:pic>
        <p:nvPicPr>
          <p:cNvPr id="2" name="Picture 1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032C512F-AB01-8FD1-ED13-14387205A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logo with blue letters&#10;&#10;Description automatically generated">
            <a:extLst>
              <a:ext uri="{FF2B5EF4-FFF2-40B4-BE49-F238E27FC236}">
                <a16:creationId xmlns:a16="http://schemas.microsoft.com/office/drawing/2014/main" id="{C8CA914F-8319-0464-264D-CD50704AA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C0168-CD6C-09C4-49EC-C3B6C5808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EC9B-E2E6-B055-B695-88C6C169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12" y="3154363"/>
            <a:ext cx="15773400" cy="1989137"/>
          </a:xfrm>
        </p:spPr>
        <p:txBody>
          <a:bodyPr>
            <a:normAutofit/>
          </a:bodyPr>
          <a:lstStyle/>
          <a:p>
            <a:pPr algn="ctr" rtl="1"/>
            <a:r>
              <a:rPr lang="he-IL" sz="8800" dirty="0">
                <a:latin typeface="+mn-lt"/>
                <a:ea typeface="+mn-ea"/>
                <a:cs typeface="+mn-cs"/>
              </a:rPr>
              <a:t>הנחות מוצא</a:t>
            </a:r>
            <a:endParaRPr lang="en-US" sz="88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96975FEA-68C0-38D0-E29E-1D1C7BDCC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E23ECB68-82DE-7B24-23FA-C0A8000D0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39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 drop on body of water">
            <a:extLst>
              <a:ext uri="{FF2B5EF4-FFF2-40B4-BE49-F238E27FC236}">
                <a16:creationId xmlns:a16="http://schemas.microsoft.com/office/drawing/2014/main" id="{04DE2FA1-A96D-BF52-E342-64246EAF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0"/>
            <a:ext cx="18214666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347531-C44A-7AA5-7F88-74D188EC3B39}"/>
              </a:ext>
            </a:extLst>
          </p:cNvPr>
          <p:cNvSpPr txBox="1"/>
          <p:nvPr/>
        </p:nvSpPr>
        <p:spPr>
          <a:xfrm>
            <a:off x="6147881" y="447472"/>
            <a:ext cx="5564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8800" dirty="0"/>
              <a:t>השפעה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9700-9176-8A5C-F9BA-5CFE6B8F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BB47-2C92-22BC-0133-5062FAED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738438"/>
            <a:ext cx="17360538" cy="6527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0" indent="0" algn="r" rtl="1">
              <a:buNone/>
            </a:pPr>
            <a:endParaRPr lang="he-IL" sz="4000" dirty="0"/>
          </a:p>
          <a:p>
            <a:pPr algn="r" rtl="1"/>
            <a:endParaRPr lang="en-US" sz="4000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E9543CD3-809B-C862-BA47-F0C05B3AD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3BEA8ED2-70DE-4B88-9E73-EAC2CA253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erson holding compass facing towards green pine trees">
            <a:extLst>
              <a:ext uri="{FF2B5EF4-FFF2-40B4-BE49-F238E27FC236}">
                <a16:creationId xmlns:a16="http://schemas.microsoft.com/office/drawing/2014/main" id="{78B1759A-79CA-0C63-3247-53473CDE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5133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8F31C-E29E-031D-5EEA-1D7AD8B6EECE}"/>
              </a:ext>
            </a:extLst>
          </p:cNvPr>
          <p:cNvSpPr txBox="1"/>
          <p:nvPr/>
        </p:nvSpPr>
        <p:spPr>
          <a:xfrm>
            <a:off x="7121471" y="584389"/>
            <a:ext cx="4045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9600" dirty="0"/>
              <a:t>ודאות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5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7CFA-D797-23D0-4A8C-294EBB32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4447-2EA0-3C4F-BC56-20D65A4C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142-337F-4067-FB7F-CA8039566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738438"/>
            <a:ext cx="17360538" cy="6527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0" indent="0" algn="r" rtl="1">
              <a:buNone/>
            </a:pPr>
            <a:endParaRPr lang="he-IL" sz="4000" dirty="0"/>
          </a:p>
          <a:p>
            <a:pPr algn="r" rtl="1"/>
            <a:endParaRPr lang="en-US" sz="4000" dirty="0"/>
          </a:p>
        </p:txBody>
      </p:sp>
      <p:pic>
        <p:nvPicPr>
          <p:cNvPr id="4" name="Picture 3" descr="A logo with blue letters&#10;&#10;Description automatically generated">
            <a:extLst>
              <a:ext uri="{FF2B5EF4-FFF2-40B4-BE49-F238E27FC236}">
                <a16:creationId xmlns:a16="http://schemas.microsoft.com/office/drawing/2014/main" id="{E54FBCCF-1FC0-2324-3371-C5E5C0354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" y="1116775"/>
            <a:ext cx="2847411" cy="912608"/>
          </a:xfrm>
          <a:prstGeom prst="rect">
            <a:avLst/>
          </a:prstGeom>
        </p:spPr>
      </p:pic>
      <p:pic>
        <p:nvPicPr>
          <p:cNvPr id="5" name="Picture 4" descr="A blue and grey logo&#10;&#10;Description automatically generated with low confidence">
            <a:extLst>
              <a:ext uri="{FF2B5EF4-FFF2-40B4-BE49-F238E27FC236}">
                <a16:creationId xmlns:a16="http://schemas.microsoft.com/office/drawing/2014/main" id="{BCA56A37-FD38-E83F-A315-C2C338133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47" y="203569"/>
            <a:ext cx="3186291" cy="9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elective focus photo of brown and blue hourglass on stones">
            <a:extLst>
              <a:ext uri="{FF2B5EF4-FFF2-40B4-BE49-F238E27FC236}">
                <a16:creationId xmlns:a16="http://schemas.microsoft.com/office/drawing/2014/main" id="{E9CE49C7-E4E3-B4B6-367A-9D52634B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25133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167B24-087A-A4FF-FC5F-68563F83DD5D}"/>
              </a:ext>
            </a:extLst>
          </p:cNvPr>
          <p:cNvSpPr txBox="1"/>
          <p:nvPr/>
        </p:nvSpPr>
        <p:spPr>
          <a:xfrm>
            <a:off x="6769922" y="547688"/>
            <a:ext cx="4711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8000" dirty="0">
                <a:solidFill>
                  <a:schemeClr val="bg1"/>
                </a:solidFill>
              </a:rPr>
              <a:t>תזמון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4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8A4C-9EEF-64AA-133D-398AA220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 wooden stand with black background">
            <a:extLst>
              <a:ext uri="{FF2B5EF4-FFF2-40B4-BE49-F238E27FC236}">
                <a16:creationId xmlns:a16="http://schemas.microsoft.com/office/drawing/2014/main" id="{0FFCA8F2-CCC3-F076-4FB8-C1774D2D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0"/>
            <a:ext cx="18214666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08AF0-DFC9-4681-274B-CDDFDCC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8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היחס לחוק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51369-6DCB-389E-3E5F-8F57C847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2738438"/>
            <a:ext cx="17360538" cy="6527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0" indent="0" algn="r" rtl="1">
              <a:buNone/>
            </a:pPr>
            <a:endParaRPr lang="he-IL" sz="4000" dirty="0"/>
          </a:p>
          <a:p>
            <a:pPr algn="r" rt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345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B0F19-C4F4-6D50-E2E8-209D62E6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7671-616E-9310-DC76-45E7242C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59317"/>
            <a:ext cx="15773400" cy="198913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השפעה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"האסדרה נקבעת במטרה להביא למרב התועלת לחברה ולמשק, תוך שקילת האינטרס המוגן </a:t>
            </a:r>
            <a:r>
              <a:rPr lang="he-IL" sz="44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וההשפעות הכלכליות, החברתיות והסביבתיות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הנובעות מקביעה או מאי-קביעה של האסדרה ו</a:t>
            </a:r>
            <a:r>
              <a:rPr lang="he-IL" sz="44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עלות הציות לאסדרה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וככלל, על </a:t>
            </a:r>
            <a:r>
              <a:rPr lang="he-IL" sz="44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בסיס ניהול סיכונים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;"</a:t>
            </a:r>
            <a:r>
              <a:rPr lang="en-US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[ס' 2(2) חוק עקרונות האסדרה]</a:t>
            </a:r>
            <a:b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098" name="Picture 2" descr="water drop on body of water">
            <a:extLst>
              <a:ext uri="{FF2B5EF4-FFF2-40B4-BE49-F238E27FC236}">
                <a16:creationId xmlns:a16="http://schemas.microsoft.com/office/drawing/2014/main" id="{5FC23600-4060-99EB-8170-BC5EE98B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3348454"/>
            <a:ext cx="18214666" cy="69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6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E99CF-C681-2271-C9CC-586847F7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D3F4-5BAF-BE89-974B-12AB38D5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59317"/>
            <a:ext cx="15773400" cy="198913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השפעה</a:t>
            </a:r>
            <a:r>
              <a:rPr lang="he-IL" sz="4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"</a:t>
            </a:r>
            <a:r>
              <a:rPr lang="he-IL" kern="100" dirty="0">
                <a:latin typeface="Aptos" panose="020B0004020202020204" pitchFamily="34" charset="0"/>
                <a:cs typeface="Arial" panose="020B0604020202020204" pitchFamily="34" charset="0"/>
              </a:rPr>
              <a:t>האסדרה נקבעת, במידת האפשר, בהתחשב בסוגי הגורמים שהיא חלה עליהם ומאפייניהם, ובכלל זה גודלם, היקף פעילותם או מידת הסיכון הכרוכה באותה פעילות, ובפרט תוך התחשבות במאפייניהם של </a:t>
            </a:r>
            <a:r>
              <a:rPr lang="he-IL" u="sng" kern="100" dirty="0">
                <a:latin typeface="Aptos" panose="020B0004020202020204" pitchFamily="34" charset="0"/>
                <a:cs typeface="Arial" panose="020B0604020202020204" pitchFamily="34" charset="0"/>
              </a:rPr>
              <a:t>עסקים קטנים ובינוניים</a:t>
            </a:r>
            <a:r>
              <a:rPr lang="he-IL" kern="100" dirty="0">
                <a:latin typeface="Aptos" panose="020B0004020202020204" pitchFamily="34" charset="0"/>
                <a:cs typeface="Arial" panose="020B0604020202020204" pitchFamily="34" charset="0"/>
              </a:rPr>
              <a:t>;"</a:t>
            </a:r>
            <a:r>
              <a:rPr lang="en-US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kern="1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he-IL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[ס' 2(5) חוק עקרונות האסדרה]</a:t>
            </a:r>
            <a:br>
              <a:rPr lang="en-US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098" name="Picture 2" descr="water drop on body of water">
            <a:extLst>
              <a:ext uri="{FF2B5EF4-FFF2-40B4-BE49-F238E27FC236}">
                <a16:creationId xmlns:a16="http://schemas.microsoft.com/office/drawing/2014/main" id="{9634F6B3-22D7-5F93-7D53-A823BF9B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3348454"/>
            <a:ext cx="18214666" cy="69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9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5879-EA7B-679B-800B-C286F3A5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erson holding compass facing towards green pine trees">
            <a:extLst>
              <a:ext uri="{FF2B5EF4-FFF2-40B4-BE49-F238E27FC236}">
                <a16:creationId xmlns:a16="http://schemas.microsoft.com/office/drawing/2014/main" id="{A1BF5E41-5DC5-CAF4-DEA5-1A303596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-69568"/>
            <a:ext cx="1825133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DD73FB-8613-830A-F858-8DD6C37E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63" y="3926318"/>
            <a:ext cx="4415080" cy="1989137"/>
          </a:xfrm>
        </p:spPr>
        <p:txBody>
          <a:bodyPr>
            <a:normAutofit/>
          </a:bodyPr>
          <a:lstStyle/>
          <a:p>
            <a:pPr algn="ctr"/>
            <a:r>
              <a:rPr lang="he-IL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וודאות? 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30DA-309C-8841-0CA9-FCD011C9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6" y="1085184"/>
            <a:ext cx="17062017" cy="3835702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endParaRPr lang="he-IL" sz="4000" dirty="0"/>
          </a:p>
          <a:p>
            <a:pPr marL="742950" indent="-742950" algn="r" rtl="1">
              <a:buFont typeface="+mj-lt"/>
              <a:buAutoNum type="arabicPeriod"/>
            </a:pPr>
            <a:r>
              <a:rPr lang="he-IL" sz="7300" dirty="0">
                <a:solidFill>
                  <a:schemeClr val="bg1"/>
                </a:solidFill>
              </a:rPr>
              <a:t>סעיף 11 הופך לדרישת מינימום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7300" dirty="0">
                <a:solidFill>
                  <a:schemeClr val="bg1"/>
                </a:solidFill>
              </a:rPr>
              <a:t>חזקת "אשם" להסכמה משתמעת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7300" dirty="0">
                <a:solidFill>
                  <a:schemeClr val="bg1"/>
                </a:solidFill>
              </a:rPr>
              <a:t>"רצון חופשי" – מה זה אומר? 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7300" dirty="0">
                <a:solidFill>
                  <a:schemeClr val="bg1"/>
                </a:solidFill>
              </a:rPr>
              <a:t>מתי לאפשר חזרה מהסכמה?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he-IL" sz="7300" dirty="0">
                <a:solidFill>
                  <a:schemeClr val="bg1"/>
                </a:solidFill>
              </a:rPr>
              <a:t>טקטיקות אפלות?</a:t>
            </a:r>
            <a:r>
              <a:rPr lang="en-US" sz="7300" dirty="0">
                <a:solidFill>
                  <a:schemeClr val="bg1"/>
                </a:solidFill>
              </a:rPr>
              <a:t> </a:t>
            </a:r>
            <a:r>
              <a:rPr lang="he-IL" sz="7300" dirty="0">
                <a:solidFill>
                  <a:schemeClr val="bg1"/>
                </a:solidFill>
              </a:rPr>
              <a:t> </a:t>
            </a:r>
            <a:endParaRPr lang="en-US" sz="7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45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b018bb-f579-41d6-9bf3-5ae7bfb08ca6">
      <Terms xmlns="http://schemas.microsoft.com/office/infopath/2007/PartnerControls"/>
    </lcf76f155ced4ddcb4097134ff3c332f>
    <TaxCatchAll xmlns="c807cee2-d162-4630-a7fd-8af7c31788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DD24951BB474ABD8CF1C725777847" ma:contentTypeVersion="18" ma:contentTypeDescription="Create a new document." ma:contentTypeScope="" ma:versionID="4d84991f36e270a6421dbd13e22b86ca">
  <xsd:schema xmlns:xsd="http://www.w3.org/2001/XMLSchema" xmlns:xs="http://www.w3.org/2001/XMLSchema" xmlns:p="http://schemas.microsoft.com/office/2006/metadata/properties" xmlns:ns2="3cb018bb-f579-41d6-9bf3-5ae7bfb08ca6" xmlns:ns3="c807cee2-d162-4630-a7fd-8af7c317885f" targetNamespace="http://schemas.microsoft.com/office/2006/metadata/properties" ma:root="true" ma:fieldsID="e9a668de340e164c540b7b051e1a1107" ns2:_="" ns3:_="">
    <xsd:import namespace="3cb018bb-f579-41d6-9bf3-5ae7bfb08ca6"/>
    <xsd:import namespace="c807cee2-d162-4630-a7fd-8af7c317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018bb-f579-41d6-9bf3-5ae7bfb08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0f6df8-42ca-44b3-b170-6855ba068b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7cee2-d162-4630-a7fd-8af7c3178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6a6498-be14-4963-b471-9c6b4792c267}" ma:internalName="TaxCatchAll" ma:showField="CatchAllData" ma:web="c807cee2-d162-4630-a7fd-8af7c317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7AB051-027B-4D46-A790-9C411C65C380}">
  <ds:schemaRefs>
    <ds:schemaRef ds:uri="3cb018bb-f579-41d6-9bf3-5ae7bfb08ca6"/>
    <ds:schemaRef ds:uri="c807cee2-d162-4630-a7fd-8af7c317885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55536F-4112-4807-8153-48D91236B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018bb-f579-41d6-9bf3-5ae7bfb08ca6"/>
    <ds:schemaRef ds:uri="c807cee2-d162-4630-a7fd-8af7c317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C8050-7CDC-425A-8C94-F10934E31F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8477</TotalTime>
  <Words>305</Words>
  <Application>Microsoft Office PowerPoint</Application>
  <PresentationFormat>Custom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Poppins Light</vt:lpstr>
      <vt:lpstr>Aptos</vt:lpstr>
      <vt:lpstr>Segoe UI</vt:lpstr>
      <vt:lpstr>Arimo</vt:lpstr>
      <vt:lpstr>Poppins Medium Bold</vt:lpstr>
      <vt:lpstr>Calibri Light</vt:lpstr>
      <vt:lpstr>Arial</vt:lpstr>
      <vt:lpstr>Calibri</vt:lpstr>
      <vt:lpstr>Custom Design</vt:lpstr>
      <vt:lpstr>PowerPoint Presentation</vt:lpstr>
      <vt:lpstr>הנחות מוצא</vt:lpstr>
      <vt:lpstr>PowerPoint Presentation</vt:lpstr>
      <vt:lpstr>PowerPoint Presentation</vt:lpstr>
      <vt:lpstr>PowerPoint Presentation</vt:lpstr>
      <vt:lpstr>היחס לחוק</vt:lpstr>
      <vt:lpstr>השפעה: "האסדרה נקבעת במטרה להביא למרב התועלת לחברה ולמשק, תוך שקילת האינטרס המוגן וההשפעות הכלכליות, החברתיות והסביבתיות הנובעות מקביעה או מאי-קביעה של האסדרה ועלות הציות לאסדרה, וככלל, על בסיס ניהול סיכונים;"  [ס' 2(2) חוק עקרונות האסדרה] </vt:lpstr>
      <vt:lpstr>השפעה: "האסדרה נקבעת, במידת האפשר, בהתחשב בסוגי הגורמים שהיא חלה עליהם ומאפייניהם, ובכלל זה גודלם, היקף פעילותם או מידת הסיכון הכרוכה באותה פעילות, ובפרט תוך התחשבות במאפייניהם של עסקים קטנים ובינוניים;"  [ס' 2(5) חוק עקרונות האסדרה] </vt:lpstr>
      <vt:lpstr>וודאות? </vt:lpstr>
      <vt:lpstr>PowerPoint Presentation</vt:lpstr>
      <vt:lpstr>היחס לחוק תיקון 13 / הגדרות + בסיסי עיבוד</vt:lpstr>
      <vt:lpstr>האם אפשר אחרת? </vt:lpstr>
      <vt:lpstr>חלופות</vt:lpstr>
      <vt:lpstr>PowerPoint Presentation</vt:lpstr>
      <vt:lpstr>PowerPoint Presentation</vt:lpstr>
      <vt:lpstr>PowerPoint Presentation</vt:lpstr>
      <vt:lpstr>בסיס עיבוד מידע חלופי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Use of Generative AI</dc:title>
  <dc:creator>Shira Rivnai Bahir</dc:creator>
  <cp:lastModifiedBy>מיכל סיני חתם</cp:lastModifiedBy>
  <cp:revision>15</cp:revision>
  <dcterms:created xsi:type="dcterms:W3CDTF">2006-08-16T00:00:00Z</dcterms:created>
  <dcterms:modified xsi:type="dcterms:W3CDTF">2025-05-11T08:30:24Z</dcterms:modified>
  <dc:identifier>DAFls8QklAQ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0x010100343DD24951BB474ABD8CF1C725777847</vt:lpwstr>
  </property>
  <property fmtid="{D5CDD505-2E9C-101B-9397-08002B2CF9AE}" pid="3" name="MediaServiceImageTags">
    <vt:lpwstr/>
  </property>
</Properties>
</file>