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9" r:id="rId8"/>
    <p:sldId id="261" r:id="rId9"/>
    <p:sldId id="263" r:id="rId10"/>
    <p:sldId id="270" r:id="rId11"/>
    <p:sldId id="338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3EDE5D-E694-4724-8CEF-5C8CB4969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24AD918-CC72-47BF-8F40-1FB5F1E25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063F59-86A8-43AA-9905-2D340CA2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E5E44C5-07A4-44BB-A645-5A0C90D1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FBBE102-C29F-4894-B4AE-698767B4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412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8446C2-ACB3-4AD6-B5A9-ECFA837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362A91D-2166-42E0-AF7A-7D5885909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60D7831-BB66-4766-8E3B-1DA494A5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49FD917-F073-4A97-964A-3E5832E7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3ED90A-D38C-4E99-BA19-4A768D4E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320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23CC1AE-6580-4AE3-9686-CB330A26A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4AD71EB-8943-4C1A-B114-9DEDC4792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F095C85-4E4B-45F7-9D02-B3F7AFC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E3754F8-B723-4CF4-AD71-4E69D081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7A0BF4B-CE17-476C-A1F0-C3DE2CD1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402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AE0F7D-BD8B-4947-ACB2-F5D27941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CA0FBF6-714B-4339-A833-585056B1F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16C2587-0551-47A9-BA95-F08AE22C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023866A-A403-4289-B673-692FA3D3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4B0812-16DD-4FCC-829E-0B4775B2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963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7D5F89-B328-4745-86EF-0C3C3C5F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232E426-0F88-41CA-9D6F-F67D9B81B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4B18B4A-69F8-4BC9-BDF1-28CB1804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60BC790-E16D-4494-8C85-560D3F1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D5FF828-29D1-4B34-8B5F-CBC0229C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40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0544BF-2A6C-4AC9-9512-37CA825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96030A-CF61-4016-807A-087568066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EE64466-A4E3-441E-B439-C19B427C7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EB421A9-DF45-4509-BE16-E17459C6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694D53D-A311-4B5D-B3E9-EE4EF884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30E1670-541C-44BA-87CB-F9E79464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024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5B0CB4-CD91-4499-BCF5-9EC8B717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BBF8AA1-B467-4508-A4F3-9E87D845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34CE0AD-CAAC-42C8-9A72-9ADC3496D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F5FF6B0-7473-4F76-945F-7A735F065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5F33F3B-1E51-419E-9343-6B9D6B979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FCD5C7A-0434-4635-A2FB-54F16376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34D21ABC-3A06-45EA-904B-F0158C0E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938B3FA-1F73-4B5B-B318-289F27DA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440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244124-3CD4-4015-B1BE-189E8195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F132C58-5B67-443C-B74C-B4002DA23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C639735-EE3C-4C23-83C6-08C2831F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90C1744-5154-4674-8B44-AC547C6D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137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7E00839-E6E8-4C1D-8753-8866C1B1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F97DD03-20F5-4BE9-B3DA-E1151AF1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3565033-816B-43E7-A05C-10DEBF35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039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979F06B-3F04-454D-AA64-9552E184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69275A2-EE93-444D-A511-05967AF2D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02C96B8-F0F7-4401-8672-BD53B1070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705C0DD-3815-4E12-88BC-921D3741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FF292E5-0BBD-4701-8E07-E6090C02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DA0655B-6C04-469D-AC3E-DF0A9696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392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B902F9-6409-422B-99AA-16772D03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9E91400-3D2F-4412-8066-C0DBB8069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54E9FE0-A7B4-41A4-B73C-2D70A80E4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415F217-DFF2-43F0-9770-4C4026EF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051383F-437C-443E-A2A9-348794F2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17444C5-D60C-4FCE-A467-C0F73760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79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02727AB-86AC-4F97-B6E8-C6ACF2D8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BE137D-067A-4D06-91E9-AA544C486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4457BB-2488-47AE-BE5E-2B0FC6C4C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CD3CB-84A0-4113-93FC-CFD695FD0533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4C9038-1185-4254-8662-3BEFC08B7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BBDA45D-09A2-4547-A6C4-E3A1F1D32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94331-F4B3-4339-A0E0-3CC000551C7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8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echpolicy.org.il/he/blog/%d7%94%d7%a2%d7%a8%d7%95%d7%aa-%d7%94%d7%9e%d7%9b%d7%95%d7%9f-%d7%9c%d7%98%d7%99%d7%95%d7%98%d7%aa-%d7%92%d7%99%d7%9c%d7%95%d7%99-%d7%93%d7%a2%d7%aa-%d7%91%d7%a0%d7%95%d7%a9%d7%90-%d7%94%d7%a1%d7%9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rdvash@techpolicy.org.i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וידאו 4" descr="אנשים המדון">
            <a:extLst>
              <a:ext uri="{FF2B5EF4-FFF2-40B4-BE49-F238E27FC236}">
                <a16:creationId xmlns:a16="http://schemas.microsoft.com/office/drawing/2014/main" id="{4A4926D7-52F6-D64A-DC67-7EF228E53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96E0A4B-E59E-4CA5-9D63-BB4BE268E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21791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e-IL" sz="5200" b="1" dirty="0">
                <a:solidFill>
                  <a:srgbClr val="FFFFFF"/>
                </a:solidFill>
                <a:cs typeface="+mn-cs"/>
              </a:rPr>
              <a:t>הסכמה דיגיטלית – </a:t>
            </a:r>
            <a:br>
              <a:rPr lang="he-IL" sz="5200" b="1" dirty="0">
                <a:solidFill>
                  <a:srgbClr val="FFFFFF"/>
                </a:solidFill>
                <a:cs typeface="+mn-cs"/>
              </a:rPr>
            </a:br>
            <a:r>
              <a:rPr lang="he-IL" sz="5200" b="1" dirty="0">
                <a:solidFill>
                  <a:srgbClr val="FFFFFF"/>
                </a:solidFill>
                <a:cs typeface="+mn-cs"/>
              </a:rPr>
              <a:t>איך לעגל את הריבוע?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2BC11D7-9204-43E4-9772-478B1089B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2843598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he-IL" dirty="0">
              <a:solidFill>
                <a:srgbClr val="FFFFFF"/>
              </a:solidFill>
            </a:endParaRPr>
          </a:p>
          <a:p>
            <a:r>
              <a:rPr lang="he-IL" dirty="0">
                <a:solidFill>
                  <a:srgbClr val="FFFFFF"/>
                </a:solidFill>
              </a:rPr>
              <a:t>עו"ד רבקי דב"ש</a:t>
            </a:r>
          </a:p>
        </p:txBody>
      </p:sp>
      <p:graphicFrame>
        <p:nvGraphicFramePr>
          <p:cNvPr id="7" name="אובייקט 6">
            <a:extLst>
              <a:ext uri="{FF2B5EF4-FFF2-40B4-BE49-F238E27FC236}">
                <a16:creationId xmlns:a16="http://schemas.microsoft.com/office/drawing/2014/main" id="{905A892F-A530-4F09-B3DA-D44DE00D6C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89054"/>
              </p:ext>
            </p:extLst>
          </p:nvPr>
        </p:nvGraphicFramePr>
        <p:xfrm>
          <a:off x="8905711" y="5369925"/>
          <a:ext cx="3095343" cy="12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762377" imgH="1904869" progId="Acrobat.Document.DC">
                  <p:embed/>
                </p:oleObj>
              </mc:Choice>
              <mc:Fallback>
                <p:oleObj name="Acrobat Document" r:id="rId5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238DF7E6-7D85-76AC-C89B-CAD87F8306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05711" y="5369925"/>
                        <a:ext cx="3095343" cy="12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8EA6A3E-029A-41B7-AD50-B1FCCD8D8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46" y="5387188"/>
            <a:ext cx="3387141" cy="1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AB33A0-DBFD-4E28-80A9-DFBF4657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מציין מיקום תוכן 6">
            <a:hlinkClick r:id="rId2"/>
            <a:extLst>
              <a:ext uri="{FF2B5EF4-FFF2-40B4-BE49-F238E27FC236}">
                <a16:creationId xmlns:a16="http://schemas.microsoft.com/office/drawing/2014/main" id="{D467061C-66B1-4E10-A8C1-BDA16A0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3056"/>
          <a:stretch/>
        </p:blipFill>
        <p:spPr>
          <a:xfrm>
            <a:off x="1756610" y="695545"/>
            <a:ext cx="8678779" cy="5265019"/>
          </a:xfr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3A5D66F-0CD7-42DB-A678-93B9BB9A14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5" name="אובייקט 4">
            <a:extLst>
              <a:ext uri="{FF2B5EF4-FFF2-40B4-BE49-F238E27FC236}">
                <a16:creationId xmlns:a16="http://schemas.microsoft.com/office/drawing/2014/main" id="{608BC725-8211-4D5B-B8E5-8716B865F1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762377" imgH="1904869" progId="Acrobat.Document.DC">
                  <p:embed/>
                </p:oleObj>
              </mc:Choice>
              <mc:Fallback>
                <p:oleObj name="Acrobat Document" r:id="rId5" imgW="4762377" imgH="1904869" progId="Acrobat.Document.DC">
                  <p:embed/>
                  <p:pic>
                    <p:nvPicPr>
                      <p:cNvPr id="5" name="אובייקט 4">
                        <a:extLst>
                          <a:ext uri="{FF2B5EF4-FFF2-40B4-BE49-F238E27FC236}">
                            <a16:creationId xmlns:a16="http://schemas.microsoft.com/office/drawing/2014/main" id="{608BC725-8211-4D5B-B8E5-8716B865F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664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05747"/>
          </a:xfrm>
        </p:spPr>
        <p:txBody>
          <a:bodyPr>
            <a:normAutofit fontScale="90000"/>
          </a:bodyPr>
          <a:lstStyle/>
          <a:p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67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תודה על ההקשבה</a:t>
            </a:r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e-IL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rdvash@techpolicy.org.il</a:t>
            </a:r>
            <a:b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53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918919"/>
            <a:ext cx="4864635" cy="1633437"/>
          </a:xfrm>
          <a:prstGeom prst="rect">
            <a:avLst/>
          </a:prstGeom>
        </p:spPr>
      </p:pic>
      <p:graphicFrame>
        <p:nvGraphicFramePr>
          <p:cNvPr id="3" name="אובייקט 2">
            <a:extLst>
              <a:ext uri="{FF2B5EF4-FFF2-40B4-BE49-F238E27FC236}">
                <a16:creationId xmlns:a16="http://schemas.microsoft.com/office/drawing/2014/main" id="{78508EFA-3507-E893-CF6B-3E2A4B51C6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7943" y="4850956"/>
          <a:ext cx="4619944" cy="184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762377" imgH="1904869" progId="Acrobat.Document.DC">
                  <p:embed/>
                </p:oleObj>
              </mc:Choice>
              <mc:Fallback>
                <p:oleObj name="Acrobat Document" r:id="rId4" imgW="4762377" imgH="1904869" progId="Acrobat.Document.DC">
                  <p:embed/>
                  <p:pic>
                    <p:nvPicPr>
                      <p:cNvPr id="3" name="אובייקט 2">
                        <a:extLst>
                          <a:ext uri="{FF2B5EF4-FFF2-40B4-BE49-F238E27FC236}">
                            <a16:creationId xmlns:a16="http://schemas.microsoft.com/office/drawing/2014/main" id="{78508EFA-3507-E893-CF6B-3E2A4B51C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7943" y="4850956"/>
                        <a:ext cx="4619944" cy="184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760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E9C0BAE5-B579-4A2E-8E11-84541FCED7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549119"/>
              </p:ext>
            </p:extLst>
          </p:nvPr>
        </p:nvGraphicFramePr>
        <p:xfrm>
          <a:off x="643467" y="1115945"/>
          <a:ext cx="10905068" cy="4626112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314760">
                  <a:extLst>
                    <a:ext uri="{9D8B030D-6E8A-4147-A177-3AD203B41FA5}">
                      <a16:colId xmlns:a16="http://schemas.microsoft.com/office/drawing/2014/main" val="1935669406"/>
                    </a:ext>
                  </a:extLst>
                </a:gridCol>
                <a:gridCol w="4212756">
                  <a:extLst>
                    <a:ext uri="{9D8B030D-6E8A-4147-A177-3AD203B41FA5}">
                      <a16:colId xmlns:a16="http://schemas.microsoft.com/office/drawing/2014/main" val="4128055129"/>
                    </a:ext>
                  </a:extLst>
                </a:gridCol>
                <a:gridCol w="4377552">
                  <a:extLst>
                    <a:ext uri="{9D8B030D-6E8A-4147-A177-3AD203B41FA5}">
                      <a16:colId xmlns:a16="http://schemas.microsoft.com/office/drawing/2014/main" val="703986020"/>
                    </a:ext>
                  </a:extLst>
                </a:gridCol>
              </a:tblGrid>
              <a:tr h="1156528"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Country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Combined Law (Privacy + Data Protection)?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Law Name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11371"/>
                  </a:ext>
                </a:extLst>
              </a:tr>
              <a:tr h="1156528">
                <a:tc>
                  <a:txBody>
                    <a:bodyPr/>
                    <a:lstStyle/>
                    <a:p>
                      <a:pPr algn="l" rtl="0"/>
                      <a:r>
                        <a:rPr lang="en-US" sz="2500" b="1" cap="none" spc="0">
                          <a:solidFill>
                            <a:schemeClr val="tx1"/>
                          </a:solidFill>
                        </a:rPr>
                        <a:t>Israel</a:t>
                      </a:r>
                      <a:endParaRPr lang="en-US" sz="2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500" cap="none" spc="0">
                          <a:solidFill>
                            <a:schemeClr val="tx1"/>
                          </a:solidFill>
                        </a:rPr>
                        <a:t>✅ </a:t>
                      </a:r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Protection of Privacy Law, 1981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488289"/>
                  </a:ext>
                </a:extLst>
              </a:tr>
              <a:tr h="1156528"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Slovenia*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⚠️ Partial (historically)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Personal Data Protection Act (ZVOP-1)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934562"/>
                  </a:ext>
                </a:extLst>
              </a:tr>
              <a:tr h="1156528"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Most Others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500" cap="none" spc="0">
                          <a:solidFill>
                            <a:schemeClr val="tx1"/>
                          </a:solidFill>
                        </a:rPr>
                        <a:t>❌ </a:t>
                      </a:r>
                      <a:r>
                        <a:rPr lang="en-US" sz="2500" cap="none" spc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500" cap="none" spc="0" dirty="0">
                          <a:solidFill>
                            <a:schemeClr val="tx1"/>
                          </a:solidFill>
                        </a:rPr>
                        <a:t>Separate laws for data and general privacy</a:t>
                      </a:r>
                    </a:p>
                  </a:txBody>
                  <a:tcPr marL="212757" marR="163659" marT="163659" marB="1636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841536"/>
                  </a:ext>
                </a:extLst>
              </a:tr>
            </a:tbl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898DBD93-8BD7-41D2-A541-627E6C3186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12" name="אובייקט 11">
            <a:extLst>
              <a:ext uri="{FF2B5EF4-FFF2-40B4-BE49-F238E27FC236}">
                <a16:creationId xmlns:a16="http://schemas.microsoft.com/office/drawing/2014/main" id="{7B70B761-5053-4274-8451-6956C748D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62377" imgH="1904869" progId="Acrobat.Document.DC">
                  <p:embed/>
                </p:oleObj>
              </mc:Choice>
              <mc:Fallback>
                <p:oleObj name="Acrobat Document" r:id="rId3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44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689A3077-E11C-46B4-9A9E-8659413FA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198658"/>
              </p:ext>
            </p:extLst>
          </p:nvPr>
        </p:nvGraphicFramePr>
        <p:xfrm>
          <a:off x="643467" y="1071621"/>
          <a:ext cx="10905067" cy="47147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38070">
                  <a:extLst>
                    <a:ext uri="{9D8B030D-6E8A-4147-A177-3AD203B41FA5}">
                      <a16:colId xmlns:a16="http://schemas.microsoft.com/office/drawing/2014/main" val="4171986614"/>
                    </a:ext>
                  </a:extLst>
                </a:gridCol>
                <a:gridCol w="3811895">
                  <a:extLst>
                    <a:ext uri="{9D8B030D-6E8A-4147-A177-3AD203B41FA5}">
                      <a16:colId xmlns:a16="http://schemas.microsoft.com/office/drawing/2014/main" val="2783277452"/>
                    </a:ext>
                  </a:extLst>
                </a:gridCol>
                <a:gridCol w="3255102">
                  <a:extLst>
                    <a:ext uri="{9D8B030D-6E8A-4147-A177-3AD203B41FA5}">
                      <a16:colId xmlns:a16="http://schemas.microsoft.com/office/drawing/2014/main" val="961236971"/>
                    </a:ext>
                  </a:extLst>
                </a:gridCol>
              </a:tblGrid>
              <a:tr h="671579">
                <a:tc>
                  <a:txBody>
                    <a:bodyPr/>
                    <a:lstStyle/>
                    <a:p>
                      <a:pPr algn="l" rtl="0"/>
                      <a:r>
                        <a:rPr 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Category</a:t>
                      </a:r>
                      <a:endParaRPr 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GDPR</a:t>
                      </a:r>
                      <a:endParaRPr 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Israeli Law</a:t>
                      </a:r>
                      <a:endParaRPr 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766406"/>
                  </a:ext>
                </a:extLst>
              </a:tr>
              <a:tr h="671579"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Legal bases for processing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Defined in law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❌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defined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381419"/>
                  </a:ext>
                </a:extLst>
              </a:tr>
              <a:tr h="1014222"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Individual rights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Broad set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⚠️ Limited to access/correction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1180"/>
                  </a:ext>
                </a:extLst>
              </a:tr>
              <a:tr h="1014222"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Enforcement &amp; fines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Extensive and tiered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Present but more limited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888340"/>
                  </a:ext>
                </a:extLst>
              </a:tr>
              <a:tr h="671579"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Administrative obligations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Documentation, DPIA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❌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Generally absent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323040"/>
                  </a:ext>
                </a:extLst>
              </a:tr>
              <a:tr h="671579">
                <a:tc>
                  <a:txBody>
                    <a:bodyPr/>
                    <a:lstStyle/>
                    <a:p>
                      <a:pPr algn="l" rtl="0"/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 subject transparency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✅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Detailed obligations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❌ </a:t>
                      </a:r>
                      <a:r>
                        <a:rPr 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specified</a:t>
                      </a:r>
                    </a:p>
                  </a:txBody>
                  <a:tcPr marL="274114" marR="137057" marT="137057" marB="137057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687969"/>
                  </a:ext>
                </a:extLst>
              </a:tr>
            </a:tbl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B6A31B15-E834-4FA0-B03A-38694025B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12" name="אובייקט 11">
            <a:extLst>
              <a:ext uri="{FF2B5EF4-FFF2-40B4-BE49-F238E27FC236}">
                <a16:creationId xmlns:a16="http://schemas.microsoft.com/office/drawing/2014/main" id="{CDC9578D-E8F4-44E3-B99B-436D4354F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62377" imgH="1904869" progId="Acrobat.Document.DC">
                  <p:embed/>
                </p:oleObj>
              </mc:Choice>
              <mc:Fallback>
                <p:oleObj name="Acrobat Document" r:id="rId3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016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6FE965-6B8E-4BDE-A74B-71D7320A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87C84A5-35C2-47E2-A509-FB5553AF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6680">
            <a:off x="5448089" y="549184"/>
            <a:ext cx="6331275" cy="314976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D27542F-D3E6-4A4A-948F-44FEC72E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2060">
            <a:off x="3922320" y="3462458"/>
            <a:ext cx="5887660" cy="30545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2EC269-C591-4135-9359-EB85B8B07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913" y="3057410"/>
            <a:ext cx="2798000" cy="279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03527FA-9745-413E-A86A-E3EE284F2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9369">
            <a:off x="381114" y="445675"/>
            <a:ext cx="4180430" cy="303785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BF2A84E-6250-4E0D-A996-F82BEA7D2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3694">
            <a:off x="898750" y="3322630"/>
            <a:ext cx="4317113" cy="286339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EA678AC-40F5-4052-A922-599DB17E2B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10" name="אובייקט 9">
            <a:extLst>
              <a:ext uri="{FF2B5EF4-FFF2-40B4-BE49-F238E27FC236}">
                <a16:creationId xmlns:a16="http://schemas.microsoft.com/office/drawing/2014/main" id="{2C73E10A-533C-48CB-B526-B699D0337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4762377" imgH="1904869" progId="Acrobat.Document.DC">
                  <p:embed/>
                </p:oleObj>
              </mc:Choice>
              <mc:Fallback>
                <p:oleObj name="Acrobat Document" r:id="rId8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76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80AE8C4-E4F5-4CDB-B1EB-C50744507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161" b="79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7831AA9-2B94-428E-BFB8-30B358DA495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6" name="אובייקט 5">
            <a:extLst>
              <a:ext uri="{FF2B5EF4-FFF2-40B4-BE49-F238E27FC236}">
                <a16:creationId xmlns:a16="http://schemas.microsoft.com/office/drawing/2014/main" id="{263E9AC8-86E5-405A-BAB5-EE48F3C71F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762377" imgH="1904869" progId="Acrobat.Document.DC">
                  <p:embed/>
                </p:oleObj>
              </mc:Choice>
              <mc:Fallback>
                <p:oleObj name="Acrobat Document" r:id="rId4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33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E4C18F2C-4B12-4721-A2D2-03CF37A7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39"/>
            <a:ext cx="12192001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3A5D66F-0CD7-42DB-A678-93B9BB9A14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5" name="אובייקט 4">
            <a:extLst>
              <a:ext uri="{FF2B5EF4-FFF2-40B4-BE49-F238E27FC236}">
                <a16:creationId xmlns:a16="http://schemas.microsoft.com/office/drawing/2014/main" id="{608BC725-8211-4D5B-B8E5-8716B865F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762377" imgH="1904869" progId="Acrobat.Document.DC">
                  <p:embed/>
                </p:oleObj>
              </mc:Choice>
              <mc:Fallback>
                <p:oleObj name="Acrobat Document" r:id="rId4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760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AB33A0-DBFD-4E28-80A9-DFBF4657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שאלות </a:t>
            </a:r>
            <a:r>
              <a:rPr lang="he-IL" dirty="0" err="1">
                <a:cs typeface="+mn-cs"/>
              </a:rPr>
              <a:t>מאסדרות</a:t>
            </a:r>
            <a:r>
              <a:rPr lang="he-IL" dirty="0">
                <a:cs typeface="+mn-cs"/>
              </a:rPr>
              <a:t> (</a:t>
            </a:r>
            <a:r>
              <a:rPr lang="he-IL" dirty="0" err="1">
                <a:cs typeface="+mn-cs"/>
              </a:rPr>
              <a:t>רציונלים</a:t>
            </a:r>
            <a:r>
              <a:rPr lang="he-IL" dirty="0">
                <a:cs typeface="+mn-cs"/>
              </a:rPr>
              <a:t>)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E9B7C67-8655-4A10-B72D-168037C2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he-IL" b="1" dirty="0"/>
              <a:t>מי בעל הזכות </a:t>
            </a:r>
            <a:r>
              <a:rPr lang="he-IL" dirty="0"/>
              <a:t>– הזכות לפרטיות </a:t>
            </a:r>
            <a:r>
              <a:rPr lang="he-IL" dirty="0">
                <a:sym typeface="Wingdings" panose="05000000000000000000" pitchFamily="2" charset="2"/>
              </a:rPr>
              <a:t> זכות הקניין || זכויות גוברות</a:t>
            </a:r>
          </a:p>
          <a:p>
            <a:endParaRPr lang="he-IL" dirty="0"/>
          </a:p>
          <a:p>
            <a:r>
              <a:rPr lang="he-IL" b="1" dirty="0">
                <a:cs typeface="+mn-cs"/>
              </a:rPr>
              <a:t>מי בעל השליטה בפועל </a:t>
            </a:r>
            <a:r>
              <a:rPr lang="he-IL" dirty="0">
                <a:cs typeface="+mn-cs"/>
              </a:rPr>
              <a:t>– סוג השירות, יכולת ההבנה של נושא המידע</a:t>
            </a:r>
          </a:p>
          <a:p>
            <a:endParaRPr lang="he-IL" b="1" dirty="0">
              <a:cs typeface="+mn-cs"/>
            </a:endParaRPr>
          </a:p>
          <a:p>
            <a:r>
              <a:rPr lang="he-IL" b="1" dirty="0"/>
              <a:t>מי רצוי שיישא באחריות </a:t>
            </a:r>
            <a:r>
              <a:rPr lang="he-IL" dirty="0"/>
              <a:t>– שימור השליטה אצל נושא המידע, מתי אפשרי?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3A5D66F-0CD7-42DB-A678-93B9BB9A14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5" name="אובייקט 4">
            <a:extLst>
              <a:ext uri="{FF2B5EF4-FFF2-40B4-BE49-F238E27FC236}">
                <a16:creationId xmlns:a16="http://schemas.microsoft.com/office/drawing/2014/main" id="{608BC725-8211-4D5B-B8E5-8716B865F1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62377" imgH="1904869" progId="Acrobat.Document.DC">
                  <p:embed/>
                </p:oleObj>
              </mc:Choice>
              <mc:Fallback>
                <p:oleObj name="Acrobat Document" r:id="rId3" imgW="4762377" imgH="1904869" progId="Acrobat.Document.DC">
                  <p:embed/>
                  <p:pic>
                    <p:nvPicPr>
                      <p:cNvPr id="5" name="אובייקט 4">
                        <a:extLst>
                          <a:ext uri="{FF2B5EF4-FFF2-40B4-BE49-F238E27FC236}">
                            <a16:creationId xmlns:a16="http://schemas.microsoft.com/office/drawing/2014/main" id="{608BC725-8211-4D5B-B8E5-8716B865F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0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A8560A-258F-432F-8F54-C3ECC807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089"/>
            <a:ext cx="10515600" cy="893095"/>
          </a:xfrm>
        </p:spPr>
        <p:txBody>
          <a:bodyPr/>
          <a:lstStyle/>
          <a:p>
            <a:r>
              <a:rPr lang="he-IL" dirty="0">
                <a:cs typeface="+mn-cs"/>
              </a:rPr>
              <a:t>הוראות חוק רלוונטיות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FFEAD9-1AA2-4818-9667-887FA35E8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184"/>
            <a:ext cx="10515600" cy="499338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סעיף 1. "לא יפגע אדם בפרטיות של זולתו </a:t>
            </a:r>
            <a:r>
              <a:rPr lang="he-IL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ללא הסכמתו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."</a:t>
            </a:r>
          </a:p>
          <a:p>
            <a:pPr marL="0" indent="0" algn="r">
              <a:buNone/>
            </a:pPr>
            <a:r>
              <a:rPr lang="he-IL" sz="1600" dirty="0"/>
              <a:t>סעיף 3. 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 'הסכמה' – הסכמה </a:t>
            </a:r>
            <a:r>
              <a:rPr lang="he-IL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מדעת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במפורש או </a:t>
            </a:r>
            <a:r>
              <a:rPr lang="he-IL" sz="16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מכללא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;"</a:t>
            </a:r>
          </a:p>
          <a:p>
            <a:pPr marL="0" indent="0" algn="r">
              <a:buNone/>
            </a:pPr>
            <a:endParaRPr lang="he-I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סעיף 2 (9) [מהי 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"פגיעה בפרטיות"] 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שימוש בידיעה על ענייניו הפרטיים של אדם או מסירתה לאחר, שלא למטרה שלשמה נמסרה;</a:t>
            </a:r>
          </a:p>
          <a:p>
            <a:pPr marL="0" indent="0" algn="r">
              <a:buNone/>
            </a:pPr>
            <a:endParaRPr lang="he-IL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סעיף 18. הגנות במשפט פלילי או אזרחי (</a:t>
            </a:r>
            <a:r>
              <a:rPr lang="he-IL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או </a:t>
            </a:r>
            <a:r>
              <a:rPr lang="he-IL" sz="16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מינהלי</a:t>
            </a:r>
            <a:r>
              <a:rPr lang="he-IL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בשל פגיעה בפרטיות -</a:t>
            </a:r>
          </a:p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(2) פעולה בתום לב - </a:t>
            </a:r>
          </a:p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(ב) בנסיבות בהן קיימת חובה חוקית, מוסרית, חברתית או מקצועית;</a:t>
            </a:r>
          </a:p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(ד) הפגיעה 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ב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וצעה במהלך עבודתו/עיסוקו הרגיל, ובלבד שאינה פרסום ברבים;</a:t>
            </a:r>
          </a:p>
          <a:p>
            <a:pPr marL="0" indent="0" algn="r">
              <a:buNone/>
            </a:pP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(3) בפגיעה היה ענין ציבורי מוצדק בנסיבות, ואם המידע פורסם - הפרסום לא היה כוזב.</a:t>
            </a:r>
          </a:p>
          <a:p>
            <a:pPr marL="0" indent="0" algn="r">
              <a:buNone/>
            </a:pPr>
            <a:endParaRPr lang="he-IL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סעיף 20 (נטל הוכחה) (א) אם התקיימו הנסיבות בסעיף 18(2), והפגיעה לא חרגה מתחום הסביר באותן נסיבות, חזקה שהפגיעה נעשתה בתום לב. (=סבירות)</a:t>
            </a:r>
          </a:p>
          <a:p>
            <a:pPr marL="0" indent="0" algn="r">
              <a:buNone/>
            </a:pP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(ב) אם נעשתה פגיעה ביודעין במידה גדולה משנדרש לצורך הנסיבות של 18(2), חזקה שהפוגע לא פעל בתום לב (=מידתיות)</a:t>
            </a:r>
          </a:p>
          <a:p>
            <a:pPr marL="0" indent="0" algn="r">
              <a:buNone/>
            </a:pPr>
            <a:endParaRPr lang="he-IL" sz="18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6249387-FD6D-487A-B622-9C37FCE4BC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5" name="אובייקט 4">
            <a:extLst>
              <a:ext uri="{FF2B5EF4-FFF2-40B4-BE49-F238E27FC236}">
                <a16:creationId xmlns:a16="http://schemas.microsoft.com/office/drawing/2014/main" id="{D98A3C13-5AB2-4C3E-A311-7B6F678739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62377" imgH="1904869" progId="Acrobat.Document.DC">
                  <p:embed/>
                </p:oleObj>
              </mc:Choice>
              <mc:Fallback>
                <p:oleObj name="Acrobat Document" r:id="rId3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5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DB62D2-F310-4256-9D6D-DDEBFAFB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שאלות מנחות לצורך בהסכמה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448EFC2-B97B-43EE-B291-EA6517CA3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האם קיימת פגיעה בפרטיות – מה מתחם המותר (מטרה נלווית)</a:t>
            </a:r>
          </a:p>
          <a:p>
            <a:r>
              <a:rPr lang="he-IL" dirty="0"/>
              <a:t>האם לגיטימי לפגוע בפרטיות (קיימת הגנה)</a:t>
            </a:r>
          </a:p>
          <a:p>
            <a:r>
              <a:rPr lang="he-IL" dirty="0"/>
              <a:t>האם אין חלופה סבירה אחרת (סעיף 20(א))</a:t>
            </a:r>
          </a:p>
          <a:p>
            <a:r>
              <a:rPr lang="he-IL" dirty="0"/>
              <a:t>האם הפגיעה היא מידתית (סעיף 20(ב))</a:t>
            </a:r>
          </a:p>
          <a:p>
            <a:r>
              <a:rPr lang="he-IL" dirty="0"/>
              <a:t>קביעת מבחנים להטיית הכף לדרישת הסכמה (שליטה אמיתית) – </a:t>
            </a:r>
          </a:p>
          <a:p>
            <a:pPr marL="0" indent="0">
              <a:buNone/>
            </a:pPr>
            <a:r>
              <a:rPr lang="he-IL" dirty="0"/>
              <a:t>	א. זהות נושא המידע</a:t>
            </a:r>
          </a:p>
          <a:p>
            <a:pPr marL="0" indent="0">
              <a:buNone/>
            </a:pPr>
            <a:r>
              <a:rPr lang="he-IL" dirty="0"/>
              <a:t>	ב. ציפייה לפגיעה</a:t>
            </a:r>
          </a:p>
          <a:p>
            <a:pPr marL="0" indent="0">
              <a:buNone/>
            </a:pPr>
            <a:r>
              <a:rPr lang="he-IL" dirty="0"/>
              <a:t>	ג. האם ישנה חלופה אמיתית (מה המשמעות של חוסר הסכמה)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28A263E-A97B-4C6A-A4E3-AAB2CB3845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" y="6176963"/>
            <a:ext cx="2555240" cy="521970"/>
          </a:xfrm>
          <a:prstGeom prst="rect">
            <a:avLst/>
          </a:prstGeom>
        </p:spPr>
      </p:pic>
      <p:graphicFrame>
        <p:nvGraphicFramePr>
          <p:cNvPr id="5" name="אובייקט 4">
            <a:extLst>
              <a:ext uri="{FF2B5EF4-FFF2-40B4-BE49-F238E27FC236}">
                <a16:creationId xmlns:a16="http://schemas.microsoft.com/office/drawing/2014/main" id="{0576DFBB-0EA2-4C43-BFEF-D76773314C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90930"/>
              </p:ext>
            </p:extLst>
          </p:nvPr>
        </p:nvGraphicFramePr>
        <p:xfrm>
          <a:off x="10191963" y="5960564"/>
          <a:ext cx="1845923" cy="7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62377" imgH="1904869" progId="Acrobat.Document.DC">
                  <p:embed/>
                </p:oleObj>
              </mc:Choice>
              <mc:Fallback>
                <p:oleObj name="Acrobat Document" r:id="rId3" imgW="4762377" imgH="1904869" progId="Acrobat.Document.DC">
                  <p:embed/>
                  <p:pic>
                    <p:nvPicPr>
                      <p:cNvPr id="8" name="אובייקט 7">
                        <a:extLst>
                          <a:ext uri="{FF2B5EF4-FFF2-40B4-BE49-F238E27FC236}">
                            <a16:creationId xmlns:a16="http://schemas.microsoft.com/office/drawing/2014/main" id="{5C25A707-ACF3-42F5-899E-2C16BDB30C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963" y="5960564"/>
                        <a:ext cx="1845923" cy="7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938858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443</Words>
  <Application>Microsoft Office PowerPoint</Application>
  <PresentationFormat>Widescreen</PresentationFormat>
  <Paragraphs>63</Paragraphs>
  <Slides>11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ערכת נושא Office</vt:lpstr>
      <vt:lpstr>Acrobat Document</vt:lpstr>
      <vt:lpstr>הסכמה דיגיטלית –  איך לעגל את הריבוע?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שאלות מאסדרות (רציונלים)</vt:lpstr>
      <vt:lpstr>הוראות חוק רלוונטיות</vt:lpstr>
      <vt:lpstr>שאלות מנחות לצורך בהסכמה</vt:lpstr>
      <vt:lpstr>PowerPoint Presentation</vt:lpstr>
      <vt:lpstr>    תודה על ההקשבה  rdvash@techpolicy.org.il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רבקי דב"ש</dc:creator>
  <cp:lastModifiedBy>מיכל סיני חתם</cp:lastModifiedBy>
  <cp:revision>23</cp:revision>
  <dcterms:created xsi:type="dcterms:W3CDTF">2025-05-04T15:49:45Z</dcterms:created>
  <dcterms:modified xsi:type="dcterms:W3CDTF">2025-05-11T09:17:36Z</dcterms:modified>
</cp:coreProperties>
</file>